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310" r:id="rId4"/>
    <p:sldId id="300" r:id="rId5"/>
    <p:sldId id="335" r:id="rId6"/>
    <p:sldId id="336" r:id="rId7"/>
    <p:sldId id="370" r:id="rId8"/>
    <p:sldId id="371" r:id="rId9"/>
    <p:sldId id="260" r:id="rId10"/>
    <p:sldId id="301" r:id="rId11"/>
    <p:sldId id="323" r:id="rId12"/>
    <p:sldId id="302" r:id="rId13"/>
    <p:sldId id="312" r:id="rId14"/>
    <p:sldId id="332" r:id="rId15"/>
    <p:sldId id="288" r:id="rId16"/>
    <p:sldId id="337" r:id="rId17"/>
    <p:sldId id="333" r:id="rId18"/>
    <p:sldId id="263" r:id="rId19"/>
    <p:sldId id="345" r:id="rId20"/>
    <p:sldId id="348" r:id="rId21"/>
    <p:sldId id="279" r:id="rId22"/>
    <p:sldId id="346" r:id="rId23"/>
    <p:sldId id="304" r:id="rId24"/>
    <p:sldId id="311" r:id="rId25"/>
    <p:sldId id="261" r:id="rId26"/>
    <p:sldId id="347" r:id="rId27"/>
    <p:sldId id="262" r:id="rId28"/>
    <p:sldId id="303" r:id="rId29"/>
    <p:sldId id="349" r:id="rId30"/>
    <p:sldId id="313" r:id="rId31"/>
    <p:sldId id="281" r:id="rId32"/>
    <p:sldId id="321" r:id="rId33"/>
    <p:sldId id="338" r:id="rId34"/>
    <p:sldId id="339" r:id="rId35"/>
    <p:sldId id="350" r:id="rId36"/>
    <p:sldId id="351" r:id="rId37"/>
    <p:sldId id="352" r:id="rId38"/>
    <p:sldId id="353" r:id="rId39"/>
    <p:sldId id="354" r:id="rId40"/>
    <p:sldId id="355" r:id="rId41"/>
    <p:sldId id="365" r:id="rId42"/>
    <p:sldId id="340" r:id="rId43"/>
    <p:sldId id="341" r:id="rId44"/>
    <p:sldId id="358" r:id="rId45"/>
    <p:sldId id="359" r:id="rId46"/>
    <p:sldId id="360" r:id="rId47"/>
    <p:sldId id="361" r:id="rId48"/>
    <p:sldId id="314" r:id="rId49"/>
    <p:sldId id="284" r:id="rId50"/>
    <p:sldId id="367" r:id="rId51"/>
    <p:sldId id="368" r:id="rId52"/>
    <p:sldId id="369" r:id="rId53"/>
    <p:sldId id="315" r:id="rId54"/>
    <p:sldId id="298" r:id="rId55"/>
    <p:sldId id="319" r:id="rId56"/>
    <p:sldId id="320" r:id="rId57"/>
    <p:sldId id="364" r:id="rId58"/>
    <p:sldId id="318" r:id="rId59"/>
    <p:sldId id="277" r:id="rId60"/>
    <p:sldId id="27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465" autoAdjust="0"/>
    <p:restoredTop sz="84638" autoAdjust="0"/>
  </p:normalViewPr>
  <p:slideViewPr>
    <p:cSldViewPr snapToGrid="0" snapToObjects="1">
      <p:cViewPr>
        <p:scale>
          <a:sx n="66" d="100"/>
          <a:sy n="66" d="100"/>
        </p:scale>
        <p:origin x="-2274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D0B9E-1C23-684D-91A5-8EB236ACBB13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E133-0051-BA46-A0EE-5423E20583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735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WANTED wireless.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already supports – </a:t>
            </a:r>
            <a:r>
              <a:rPr lang="en-US" dirty="0" err="1" smtClean="0"/>
              <a:t>laravel</a:t>
            </a:r>
            <a:r>
              <a:rPr lang="en-US" dirty="0" smtClean="0"/>
              <a:t> adds maintainability because it’s so widely</a:t>
            </a:r>
            <a:r>
              <a:rPr lang="en-US" baseline="0" dirty="0" smtClean="0"/>
              <a:t> used and under continuous upkeep for patches, security fixes,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 –</a:t>
            </a:r>
            <a:r>
              <a:rPr lang="en-US" baseline="0" dirty="0" smtClean="0"/>
              <a:t> cheap, </a:t>
            </a:r>
            <a:r>
              <a:rPr lang="en-US" baseline="0" dirty="0" err="1" smtClean="0"/>
              <a:t>overnightable</a:t>
            </a:r>
            <a:r>
              <a:rPr lang="en-US" baseline="0" dirty="0" smtClean="0"/>
              <a:t>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LAMP – elaborate to it standing</a:t>
            </a:r>
            <a:r>
              <a:rPr lang="en-US" baseline="0" dirty="0" smtClean="0"/>
              <a:t> for</a:t>
            </a:r>
            <a:r>
              <a:rPr lang="en-US" dirty="0" smtClean="0"/>
              <a:t> </a:t>
            </a:r>
            <a:r>
              <a:rPr lang="en-US" dirty="0" err="1" smtClean="0"/>
              <a:t>linux</a:t>
            </a:r>
            <a:r>
              <a:rPr lang="en-US" dirty="0" smtClean="0"/>
              <a:t>, apache2,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baseline="0" dirty="0" smtClean="0"/>
              <a:t> – all open source, free, secure, fast, reliable</a:t>
            </a:r>
          </a:p>
          <a:p>
            <a:r>
              <a:rPr lang="en-US" dirty="0" smtClean="0"/>
              <a:t>Laravel – secure,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bootstrap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foundation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mobile.  Went with bootstrap because it was easy, pretty, little to no work to make work, bootstrap offered much more styling, it's scaffolding seemed to fit in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laravel's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coding easily.  We really just wanted a scaffolding option and in that sense it seemed as well as foundation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jquery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mobile, but I had previous experience with bootstrap so I quickly added it with no learning curve.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–it came down to a late design decision.  Google charts was our choice initially because of it's ease, but it required data in a very specific format, and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lacking a pivot option, it would have taken a significantly greater amount of time to code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charts,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highstocks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highcharts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took pretty much any data and ran with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choose refresh interval – 1 minute, 2 minute, 5, 10 etc</a:t>
            </a:r>
          </a:p>
          <a:p>
            <a:r>
              <a:rPr lang="en-US" dirty="0" smtClean="0"/>
              <a:t>Apache hosts, server fetches, server stores in </a:t>
            </a:r>
            <a:r>
              <a:rPr lang="en-US" dirty="0" err="1" smtClean="0"/>
              <a:t>mysql</a:t>
            </a:r>
            <a:r>
              <a:rPr lang="en-US" dirty="0" smtClean="0"/>
              <a:t>, server queries database for specified drivers with time</a:t>
            </a:r>
            <a:r>
              <a:rPr lang="en-US" baseline="0" dirty="0" smtClean="0"/>
              <a:t> range, </a:t>
            </a:r>
            <a:r>
              <a:rPr lang="en-US" baseline="0" dirty="0" err="1" smtClean="0"/>
              <a:t>laravel</a:t>
            </a:r>
            <a:r>
              <a:rPr lang="en-US" baseline="0" dirty="0" smtClean="0"/>
              <a:t> preprocesses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bootstrap renders based on device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new picture, </a:t>
            </a:r>
            <a:r>
              <a:rPr lang="en-US" dirty="0" err="1" smtClean="0"/>
              <a:t>sucka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P-unit logo</a:t>
            </a:r>
          </a:p>
          <a:p>
            <a:r>
              <a:rPr lang="en-US" dirty="0" smtClean="0"/>
              <a:t>Add testing room, add testing devices, write testing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client is an open source advocate, prefers to have code available on an open source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Cheaper</a:t>
            </a:r>
            <a:r>
              <a:rPr lang="en-US" baseline="0" dirty="0" smtClean="0"/>
              <a:t> in bulk misc parts being cables and resistor power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redundancy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havc’s</a:t>
            </a:r>
            <a:r>
              <a:rPr lang="en-US" dirty="0" smtClean="0"/>
              <a:t> – explain that they</a:t>
            </a:r>
            <a:r>
              <a:rPr lang="en-US" baseline="0" dirty="0" smtClean="0"/>
              <a:t> had an issue in a room with 1 </a:t>
            </a:r>
            <a:r>
              <a:rPr lang="en-US" baseline="0" dirty="0" err="1" smtClean="0"/>
              <a:t>hvac</a:t>
            </a:r>
            <a:r>
              <a:rPr lang="en-US" baseline="0" dirty="0" smtClean="0"/>
              <a:t> – it had to be replaced, have to shut the whole server down for a weekend, if they had 2, 100% uptime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hvac’s</a:t>
            </a:r>
            <a:r>
              <a:rPr lang="en-US" baseline="0" dirty="0" smtClean="0"/>
              <a:t> – if one fails, it keep the room cool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</a:t>
            </a:r>
            <a:r>
              <a:rPr lang="en-US" baseline="0" dirty="0" smtClean="0"/>
              <a:t> project goals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these would work well,</a:t>
            </a:r>
            <a:r>
              <a:rPr lang="en-US" baseline="0" dirty="0" smtClean="0"/>
              <a:t> but rasp pi works the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Φ</a:t>
            </a:r>
            <a:r>
              <a:rPr lang="en-US" dirty="0" smtClean="0"/>
              <a:t> is relative humidity</a:t>
            </a:r>
          </a:p>
          <a:p>
            <a:r>
              <a:rPr lang="en-US" dirty="0" smtClean="0"/>
              <a:t>Web server -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E133-0051-BA46-A0EE-5423E20583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12/1/2014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Temperature &amp; Humidity Sensing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166530"/>
            <a:ext cx="9316994" cy="1144632"/>
          </a:xfrm>
        </p:spPr>
        <p:txBody>
          <a:bodyPr/>
          <a:lstStyle/>
          <a:p>
            <a:pPr algn="ctr"/>
            <a:r>
              <a:rPr lang="en-US" dirty="0" smtClean="0"/>
              <a:t>Jason Pearson • Justin Koehler • Marcel Englemaier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Previous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60"/>
            <a:ext cx="7315200" cy="3118282"/>
          </a:xfrm>
        </p:spPr>
        <p:txBody>
          <a:bodyPr/>
          <a:lstStyle/>
          <a:p>
            <a:r>
              <a:rPr lang="en-US" dirty="0" smtClean="0"/>
              <a:t>Developed site that communicates with current sensors.</a:t>
            </a:r>
          </a:p>
          <a:p>
            <a:r>
              <a:rPr lang="en-US" dirty="0" smtClean="0"/>
              <a:t>Features include room/group management and user authentication with permission levels</a:t>
            </a:r>
          </a:p>
          <a:p>
            <a:r>
              <a:rPr lang="en-US" dirty="0" smtClean="0"/>
              <a:t>Sensors </a:t>
            </a:r>
            <a:r>
              <a:rPr lang="en-US" dirty="0" smtClean="0"/>
              <a:t>report only real-time temperature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– Previous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02361" y="1809165"/>
            <a:ext cx="6733245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Unmet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65959"/>
            <a:ext cx="7315200" cy="4391297"/>
          </a:xfrm>
        </p:spPr>
        <p:txBody>
          <a:bodyPr/>
          <a:lstStyle/>
          <a:p>
            <a:r>
              <a:rPr lang="en-US" dirty="0" smtClean="0"/>
              <a:t>Central remote data access</a:t>
            </a:r>
            <a:endParaRPr lang="en-US" dirty="0" smtClean="0"/>
          </a:p>
          <a:p>
            <a:r>
              <a:rPr lang="en-US" dirty="0" smtClean="0"/>
              <a:t>Ability to connect to sensors other than </a:t>
            </a:r>
            <a:r>
              <a:rPr lang="en-US" dirty="0" err="1" smtClean="0"/>
              <a:t>Temperature@lert</a:t>
            </a:r>
            <a:endParaRPr lang="en-US" dirty="0" smtClean="0"/>
          </a:p>
          <a:p>
            <a:r>
              <a:rPr lang="en-US" dirty="0" smtClean="0"/>
              <a:t>External site in case of internal network failure</a:t>
            </a:r>
          </a:p>
          <a:p>
            <a:r>
              <a:rPr lang="en-US" dirty="0" smtClean="0"/>
              <a:t>In-house built sensors that are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Low-cost</a:t>
            </a:r>
          </a:p>
          <a:p>
            <a:pPr lvl="1"/>
            <a:r>
              <a:rPr lang="en-US" dirty="0" smtClean="0"/>
              <a:t>Modifiable </a:t>
            </a:r>
          </a:p>
          <a:p>
            <a:pPr lvl="1"/>
            <a:r>
              <a:rPr lang="en-US" dirty="0" smtClean="0"/>
              <a:t>Open </a:t>
            </a:r>
            <a:r>
              <a:rPr lang="en-US" dirty="0" smtClean="0"/>
              <a:t>source</a:t>
            </a:r>
          </a:p>
          <a:p>
            <a:r>
              <a:rPr lang="en-US" dirty="0" smtClean="0"/>
              <a:t>Record historical data</a:t>
            </a:r>
          </a:p>
          <a:p>
            <a:r>
              <a:rPr lang="en-US" dirty="0" smtClean="0"/>
              <a:t>Monitor multiple rooms</a:t>
            </a:r>
          </a:p>
          <a:p>
            <a:r>
              <a:rPr lang="en-US" dirty="0" smtClean="0"/>
              <a:t>Text/e-mail alerts in warning/critical situations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Design Decisions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</a:t>
            </a:r>
          </a:p>
          <a:p>
            <a:pPr lvl="1"/>
            <a:r>
              <a:rPr lang="en-US" dirty="0" smtClean="0"/>
              <a:t>Higher cost</a:t>
            </a:r>
          </a:p>
          <a:p>
            <a:pPr lvl="1"/>
            <a:r>
              <a:rPr lang="en-US" dirty="0" smtClean="0"/>
              <a:t>Readily Available</a:t>
            </a:r>
            <a:endParaRPr lang="en-US" dirty="0" smtClean="0"/>
          </a:p>
          <a:p>
            <a:pPr lvl="1"/>
            <a:r>
              <a:rPr lang="en-US" dirty="0" smtClean="0"/>
              <a:t>Extensible to 17 sensors</a:t>
            </a:r>
          </a:p>
          <a:p>
            <a:pPr lvl="1"/>
            <a:r>
              <a:rPr lang="en-US" dirty="0" smtClean="0"/>
              <a:t>Maximum features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Lower cost</a:t>
            </a:r>
          </a:p>
          <a:p>
            <a:pPr lvl="1"/>
            <a:r>
              <a:rPr lang="en-US" dirty="0" smtClean="0"/>
              <a:t>Widely </a:t>
            </a:r>
            <a:r>
              <a:rPr lang="en-US" dirty="0" smtClean="0"/>
              <a:t>documented</a:t>
            </a:r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MSP430</a:t>
            </a:r>
          </a:p>
          <a:p>
            <a:pPr lvl="1"/>
            <a:r>
              <a:rPr lang="en-US" dirty="0" smtClean="0"/>
              <a:t>Lowest cost</a:t>
            </a:r>
            <a:endParaRPr lang="en-US" dirty="0" smtClean="0"/>
          </a:p>
          <a:p>
            <a:pPr lvl="1"/>
            <a:r>
              <a:rPr lang="en-US" dirty="0" smtClean="0"/>
              <a:t>Minimal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955892" y="1544715"/>
            <a:ext cx="2067141" cy="5335403"/>
            <a:chOff x="6288402" y="1816836"/>
            <a:chExt cx="2067141" cy="5335403"/>
          </a:xfrm>
        </p:grpSpPr>
        <p:pic>
          <p:nvPicPr>
            <p:cNvPr id="3074" name="Picture 2" descr="C:\Users\BuckDich\Desktop\RASPBERRY_PI_A_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8402" y="1816836"/>
              <a:ext cx="2067141" cy="1534455"/>
            </a:xfrm>
            <a:prstGeom prst="rect">
              <a:avLst/>
            </a:prstGeom>
            <a:noFill/>
          </p:spPr>
        </p:pic>
        <p:pic>
          <p:nvPicPr>
            <p:cNvPr id="3075" name="Picture 3" descr="C:\Users\BuckDich\Desktop\ArduinoLeonardoFro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28357" y="3942206"/>
              <a:ext cx="1787231" cy="1417730"/>
            </a:xfrm>
            <a:prstGeom prst="rect">
              <a:avLst/>
            </a:prstGeom>
            <a:noFill/>
          </p:spPr>
        </p:pic>
        <p:pic>
          <p:nvPicPr>
            <p:cNvPr id="3076" name="Picture 4" descr="C:\Users\BuckDich\Desktop\launchpad-cc3200-launchxl-thumb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6302414" y="5113123"/>
              <a:ext cx="2039116" cy="20391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DHT22 Sensor</a:t>
            </a:r>
          </a:p>
          <a:p>
            <a:pPr lvl="1"/>
            <a:r>
              <a:rPr lang="en-US" dirty="0" smtClean="0"/>
              <a:t>Temperature Accuracy ±0.5º C</a:t>
            </a:r>
          </a:p>
          <a:p>
            <a:pPr lvl="1"/>
            <a:r>
              <a:rPr lang="en-US" dirty="0" smtClean="0"/>
              <a:t>Temperature Range -40 to 80°C</a:t>
            </a:r>
          </a:p>
          <a:p>
            <a:pPr lvl="1"/>
            <a:r>
              <a:rPr lang="en-US" dirty="0" smtClean="0"/>
              <a:t>Humidity Accuracy ±0.1</a:t>
            </a:r>
            <a:r>
              <a:rPr lang="el-GR" dirty="0" smtClean="0"/>
              <a:t>Φ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Humidity Range 0-100%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DHT11 Sensor</a:t>
            </a:r>
          </a:p>
          <a:p>
            <a:pPr lvl="1"/>
            <a:r>
              <a:rPr lang="en-US" dirty="0" smtClean="0"/>
              <a:t>Temperature Accuracy ±2º C</a:t>
            </a:r>
          </a:p>
          <a:p>
            <a:pPr lvl="1"/>
            <a:r>
              <a:rPr lang="en-US" dirty="0" smtClean="0"/>
              <a:t>Temperature Range -0 to 50°C</a:t>
            </a:r>
          </a:p>
          <a:p>
            <a:pPr lvl="1"/>
            <a:r>
              <a:rPr lang="en-US" dirty="0" smtClean="0"/>
              <a:t>Humidity Accuracy ±5%	</a:t>
            </a:r>
          </a:p>
          <a:p>
            <a:pPr lvl="1"/>
            <a:r>
              <a:rPr lang="en-US" dirty="0" smtClean="0"/>
              <a:t>Humidity Range 20-80%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4099" name="Picture 3" descr="C:\Users\Lappi5\Desktop\temp123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2078487"/>
            <a:ext cx="1669097" cy="1669097"/>
          </a:xfrm>
          <a:prstGeom prst="rect">
            <a:avLst/>
          </a:prstGeom>
          <a:noFill/>
        </p:spPr>
      </p:pic>
      <p:pic>
        <p:nvPicPr>
          <p:cNvPr id="4098" name="Picture 2" descr="C:\Users\BuckDich\Desktop\dht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48590" y="4213269"/>
            <a:ext cx="1395642" cy="1395642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TMP36 Sensor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DS18B20 Sensor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Doesn’t detect humidity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AM2315</a:t>
            </a:r>
          </a:p>
          <a:p>
            <a:pPr lvl="1"/>
            <a:r>
              <a:rPr lang="en-US" dirty="0" smtClean="0"/>
              <a:t>Digital</a:t>
            </a:r>
          </a:p>
          <a:p>
            <a:pPr lvl="1"/>
            <a:r>
              <a:rPr lang="en-US" dirty="0" smtClean="0"/>
              <a:t>$30 is too expensive</a:t>
            </a:r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3" name="Picture 3" descr="C:\Users\BuckDich\Desktop\tmp36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534" y="2069709"/>
            <a:ext cx="1492699" cy="1492699"/>
          </a:xfrm>
          <a:prstGeom prst="rect">
            <a:avLst/>
          </a:prstGeom>
          <a:noFill/>
        </p:spPr>
      </p:pic>
      <p:pic>
        <p:nvPicPr>
          <p:cNvPr id="5122" name="Picture 2" descr="C:\Users\BuckDich\Desktop\ds18b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1534" y="3372408"/>
            <a:ext cx="1346794" cy="1346794"/>
          </a:xfrm>
          <a:prstGeom prst="rect">
            <a:avLst/>
          </a:prstGeom>
          <a:noFill/>
        </p:spPr>
      </p:pic>
      <p:pic>
        <p:nvPicPr>
          <p:cNvPr id="5123" name="Picture 3" descr="C:\Users\BuckDich\Desktop\1293-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79" y="4958964"/>
            <a:ext cx="1668854" cy="125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5957"/>
            <a:ext cx="7315200" cy="1151040"/>
          </a:xfrm>
        </p:spPr>
        <p:txBody>
          <a:bodyPr/>
          <a:lstStyle/>
          <a:p>
            <a:r>
              <a:rPr lang="en-US" dirty="0" smtClean="0"/>
              <a:t>Design Decisions - Hardware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2105204"/>
            <a:ext cx="7315200" cy="4402276"/>
          </a:xfrm>
        </p:spPr>
        <p:txBody>
          <a:bodyPr>
            <a:normAutofit/>
          </a:bodyPr>
          <a:lstStyle/>
          <a:p>
            <a:r>
              <a:rPr lang="en-US" dirty="0" smtClean="0"/>
              <a:t>Wireless N adapter</a:t>
            </a:r>
          </a:p>
          <a:p>
            <a:pPr lvl="1"/>
            <a:r>
              <a:rPr lang="en-US" dirty="0" smtClean="0"/>
              <a:t>Long range</a:t>
            </a:r>
          </a:p>
          <a:p>
            <a:pPr lvl="1"/>
            <a:r>
              <a:rPr lang="en-US" dirty="0" smtClean="0"/>
              <a:t>Low price</a:t>
            </a:r>
          </a:p>
          <a:p>
            <a:pPr lvl="1"/>
            <a:r>
              <a:rPr lang="en-US" dirty="0" smtClean="0"/>
              <a:t>Plug n’ </a:t>
            </a:r>
            <a:r>
              <a:rPr lang="en-US" dirty="0" smtClean="0"/>
              <a:t>play</a:t>
            </a:r>
          </a:p>
          <a:p>
            <a:pPr lvl="1"/>
            <a:r>
              <a:rPr lang="en-US" dirty="0" smtClean="0"/>
              <a:t>Supports N/G/B/A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Wired</a:t>
            </a:r>
          </a:p>
          <a:p>
            <a:pPr lvl="1"/>
            <a:r>
              <a:rPr lang="en-US" dirty="0" err="1" smtClean="0"/>
              <a:t>PoE</a:t>
            </a:r>
            <a:r>
              <a:rPr lang="en-US" dirty="0" smtClean="0"/>
              <a:t> possible but expensive</a:t>
            </a:r>
          </a:p>
          <a:p>
            <a:pPr lvl="1"/>
            <a:r>
              <a:rPr lang="en-US" dirty="0" smtClean="0"/>
              <a:t>Requires cable to be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Less convenient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6148" name="Picture 4" descr="C:\Users\BuckDich\Desktop\nw200nxt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045" y="1777403"/>
            <a:ext cx="2189204" cy="1850667"/>
          </a:xfrm>
          <a:prstGeom prst="rect">
            <a:avLst/>
          </a:prstGeom>
          <a:noFill/>
        </p:spPr>
      </p:pic>
      <p:pic>
        <p:nvPicPr>
          <p:cNvPr id="6150" name="Picture 6" descr="C:\Users\BuckDich\Desktop\cat6-shielded-ethernet-cable-networking-5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0612" y="3932864"/>
            <a:ext cx="1788988" cy="178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27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Laravel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 popular PHP framework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Reliable MVC</a:t>
            </a:r>
          </a:p>
          <a:p>
            <a:pPr lvl="1"/>
            <a:r>
              <a:rPr lang="en-US" dirty="0" smtClean="0"/>
              <a:t>Alternatives Include</a:t>
            </a:r>
          </a:p>
          <a:p>
            <a:pPr lvl="2"/>
            <a:r>
              <a:rPr lang="en-US" dirty="0" smtClean="0"/>
              <a:t>Ruby on Rails</a:t>
            </a:r>
          </a:p>
          <a:p>
            <a:pPr lvl="2"/>
            <a:r>
              <a:rPr lang="en-US" dirty="0" smtClean="0"/>
              <a:t>Raw PHP</a:t>
            </a:r>
          </a:p>
          <a:p>
            <a:pPr lvl="2"/>
            <a:r>
              <a:rPr lang="en-US" dirty="0" smtClean="0"/>
              <a:t>Tomcat</a:t>
            </a:r>
          </a:p>
          <a:p>
            <a:pPr lvl="2"/>
            <a:r>
              <a:rPr lang="en-US" dirty="0" smtClean="0"/>
              <a:t>Cake PHP</a:t>
            </a:r>
          </a:p>
          <a:p>
            <a:pPr marL="320040" lvl="1" indent="0">
              <a:buNone/>
            </a:pPr>
            <a:endParaRPr lang="en-US" dirty="0" smtClean="0"/>
          </a:p>
          <a:p>
            <a:r>
              <a:rPr lang="en-US" dirty="0" smtClean="0"/>
              <a:t>Externally Hosted</a:t>
            </a:r>
          </a:p>
          <a:p>
            <a:pPr lvl="1"/>
            <a:r>
              <a:rPr lang="en-US" dirty="0" smtClean="0"/>
              <a:t>Safe off-site location</a:t>
            </a:r>
          </a:p>
          <a:p>
            <a:pPr lvl="1"/>
            <a:r>
              <a:rPr lang="en-US" dirty="0" smtClean="0"/>
              <a:t>Easy maintenance</a:t>
            </a:r>
          </a:p>
          <a:p>
            <a:pPr lvl="1"/>
            <a:r>
              <a:rPr lang="en-US" dirty="0" smtClean="0"/>
              <a:t>Client Required</a:t>
            </a:r>
          </a:p>
        </p:txBody>
      </p:sp>
      <p:pic>
        <p:nvPicPr>
          <p:cNvPr id="3077" name="Picture 5" descr="C:\Users\Lappi5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5268" y="1544715"/>
            <a:ext cx="1905000" cy="1905000"/>
          </a:xfrm>
          <a:prstGeom prst="rect">
            <a:avLst/>
          </a:prstGeom>
          <a:noFill/>
        </p:spPr>
      </p:pic>
      <p:pic>
        <p:nvPicPr>
          <p:cNvPr id="3079" name="Picture 7" descr="C:\Users\Lappi5\Desktop\clou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604" y="5007544"/>
            <a:ext cx="151828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Web Framework Market Share</a:t>
            </a:r>
            <a:endParaRPr lang="en-US" dirty="0"/>
          </a:p>
        </p:txBody>
      </p:sp>
      <p:pic>
        <p:nvPicPr>
          <p:cNvPr id="6" name="Picture 5" descr="framework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56750"/>
            <a:ext cx="6737076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1859"/>
            <a:ext cx="7315200" cy="3539527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PHP Framework Market Share</a:t>
            </a:r>
            <a:endParaRPr lang="en-US" dirty="0"/>
          </a:p>
        </p:txBody>
      </p:sp>
      <p:pic>
        <p:nvPicPr>
          <p:cNvPr id="4" name="Picture 3" descr="frameworks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537" y="1436685"/>
            <a:ext cx="8629959" cy="53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-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53479"/>
            <a:ext cx="7315200" cy="5204521"/>
          </a:xfrm>
        </p:spPr>
        <p:txBody>
          <a:bodyPr/>
          <a:lstStyle/>
          <a:p>
            <a:r>
              <a:rPr lang="en-US" dirty="0" smtClean="0"/>
              <a:t>Sensor driver we chose: Python</a:t>
            </a:r>
          </a:p>
          <a:p>
            <a:pPr lvl="1"/>
            <a:r>
              <a:rPr lang="en-US" dirty="0" smtClean="0"/>
              <a:t>Slow</a:t>
            </a:r>
          </a:p>
          <a:p>
            <a:pPr lvl="1"/>
            <a:r>
              <a:rPr lang="en-US" dirty="0" smtClean="0"/>
              <a:t>Extremely reliable</a:t>
            </a:r>
            <a:endParaRPr lang="en-US" dirty="0" smtClean="0"/>
          </a:p>
          <a:p>
            <a:pPr lvl="1"/>
            <a:r>
              <a:rPr lang="en-US" dirty="0" smtClean="0"/>
              <a:t>Doesn’t need compilation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Sensor driver we didn’t choose: c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Needs compilation</a:t>
            </a:r>
          </a:p>
          <a:p>
            <a:pPr lvl="1"/>
            <a:r>
              <a:rPr lang="en-US" dirty="0" smtClean="0"/>
              <a:t>Doesn’t run too well with DHT sensors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/>
              <a:t>LAMP Stack</a:t>
            </a:r>
          </a:p>
          <a:p>
            <a:pPr lvl="1"/>
            <a:r>
              <a:rPr lang="en-US" dirty="0" smtClean="0"/>
              <a:t>Laravel Framework</a:t>
            </a:r>
          </a:p>
          <a:p>
            <a:pPr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pic>
        <p:nvPicPr>
          <p:cNvPr id="2051" name="Picture 3" descr="C:\Users\BuckDich\Desktop\python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709" y="1653479"/>
            <a:ext cx="1270352" cy="1270352"/>
          </a:xfrm>
          <a:prstGeom prst="rect">
            <a:avLst/>
          </a:prstGeom>
          <a:noFill/>
        </p:spPr>
      </p:pic>
      <p:pic>
        <p:nvPicPr>
          <p:cNvPr id="2052" name="Picture 4" descr="C:\Users\BuckDich\Desktop\lamp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0615" y="4645627"/>
            <a:ext cx="1313446" cy="131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/>
              <a:t>Design Decisions </a:t>
            </a:r>
            <a:r>
              <a:rPr lang="en-US" dirty="0" smtClean="0"/>
              <a:t>– Site Host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3148" y="2339439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Easy to migrate</a:t>
            </a:r>
          </a:p>
          <a:p>
            <a:pPr lvl="1"/>
            <a:r>
              <a:rPr lang="en-US" dirty="0" smtClean="0"/>
              <a:t>Free for a year</a:t>
            </a:r>
          </a:p>
          <a:p>
            <a:pPr lvl="1"/>
            <a:r>
              <a:rPr lang="en-US" dirty="0" smtClean="0"/>
              <a:t>Unlimited Bandwidth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Azure</a:t>
            </a:r>
          </a:p>
          <a:p>
            <a:pPr lvl="2"/>
            <a:r>
              <a:rPr lang="en-US" dirty="0" err="1" smtClean="0"/>
              <a:t>Linode</a:t>
            </a:r>
            <a:endParaRPr lang="en-US" dirty="0" smtClean="0"/>
          </a:p>
          <a:p>
            <a:pPr lvl="2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$10 a year after free period</a:t>
            </a:r>
          </a:p>
          <a:p>
            <a:pPr lvl="1"/>
            <a:r>
              <a:rPr lang="en-US" dirty="0" smtClean="0"/>
              <a:t>VM is transportable</a:t>
            </a:r>
          </a:p>
          <a:p>
            <a:pPr lvl="1"/>
            <a:r>
              <a:rPr lang="en-US" dirty="0" smtClean="0"/>
              <a:t>Reliable – 99.95% uptime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C:\Users\BuckDich\Desktop\AW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5768" y="2458189"/>
            <a:ext cx="3277588" cy="119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7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Decisions -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4981114"/>
          </a:xfrm>
        </p:spPr>
        <p:txBody>
          <a:bodyPr>
            <a:normAutofit/>
          </a:bodyPr>
          <a:lstStyle/>
          <a:p>
            <a:r>
              <a:rPr lang="en-US" dirty="0" smtClean="0"/>
              <a:t>Bootstrap</a:t>
            </a:r>
            <a:endParaRPr lang="en-US" dirty="0" smtClean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Well Documented</a:t>
            </a:r>
          </a:p>
          <a:p>
            <a:pPr lvl="1"/>
            <a:r>
              <a:rPr lang="en-US" dirty="0" smtClean="0"/>
              <a:t>Tablet and Phone Support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2"/>
            <a:r>
              <a:rPr lang="en-US" dirty="0" smtClean="0"/>
              <a:t>Foundation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High Charts</a:t>
            </a:r>
          </a:p>
          <a:p>
            <a:pPr lvl="1"/>
            <a:r>
              <a:rPr lang="en-US" dirty="0" smtClean="0"/>
              <a:t>Updated version for mobile support</a:t>
            </a:r>
          </a:p>
          <a:p>
            <a:pPr lvl="1"/>
            <a:r>
              <a:rPr lang="en-US" dirty="0" smtClean="0"/>
              <a:t>Scales well and looks much cleaner</a:t>
            </a:r>
          </a:p>
          <a:p>
            <a:pPr lvl="1"/>
            <a:r>
              <a:rPr lang="en-US" dirty="0" smtClean="0"/>
              <a:t>Alternatives</a:t>
            </a:r>
          </a:p>
          <a:p>
            <a:pPr lvl="2"/>
            <a:r>
              <a:rPr lang="en-US" dirty="0" smtClean="0"/>
              <a:t>Google Charts</a:t>
            </a:r>
          </a:p>
          <a:p>
            <a:pPr lvl="2"/>
            <a:r>
              <a:rPr lang="en-US" dirty="0" smtClean="0"/>
              <a:t>Yahoo User Interface Library</a:t>
            </a:r>
          </a:p>
          <a:p>
            <a:pPr lvl="2"/>
            <a:r>
              <a:rPr lang="en-US" dirty="0" smtClean="0"/>
              <a:t>Chart.js</a:t>
            </a:r>
          </a:p>
        </p:txBody>
      </p:sp>
      <p:pic>
        <p:nvPicPr>
          <p:cNvPr id="1029" name="Picture 5" descr="C:\Users\BuckDich\Desktop\bootstra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1350" y="1544715"/>
            <a:ext cx="2381250" cy="2381250"/>
          </a:xfrm>
          <a:prstGeom prst="rect">
            <a:avLst/>
          </a:prstGeom>
          <a:noFill/>
        </p:spPr>
      </p:pic>
      <p:pic>
        <p:nvPicPr>
          <p:cNvPr id="1026" name="Picture 2" descr="C:\Users\BuckDich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75" y="3871211"/>
            <a:ext cx="4048125" cy="134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910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993917" y="2181922"/>
            <a:ext cx="1931765" cy="2578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33401" y="2298021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4704114" y="2624445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52110" y="2463560"/>
            <a:ext cx="1324580" cy="993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User</a:t>
            </a:r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3082768" y="2181923"/>
            <a:ext cx="1507521" cy="428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/>
              <a:t>inux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1864430" y="27907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64429" y="3246457"/>
            <a:ext cx="900166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33401" y="3457307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Temp@lert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993917" y="1812591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10800000" flipH="1" flipV="1">
            <a:off x="4704115" y="3879909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93917" y="5341257"/>
            <a:ext cx="1931765" cy="14867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33401" y="5524624"/>
            <a:ext cx="1507524" cy="98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3917" y="49719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 B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H="1" flipV="1">
            <a:off x="4704115" y="5947226"/>
            <a:ext cx="244946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1864430" y="29431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1864430" y="3095502"/>
            <a:ext cx="902524" cy="15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3660" y="2091254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306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3066" y="299425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5400000">
            <a:off x="1154823" y="3768303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1417675" y="3767073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3063" y="4014301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154819" y="47796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1417671" y="47783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660" y="1721922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1213" y="5072122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65174" y="1721922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75169" y="2091254"/>
            <a:ext cx="2814452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rot="10800000" flipH="1" flipV="1">
            <a:off x="2208814" y="3146965"/>
            <a:ext cx="4750127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58941" y="3030939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Rasp Pi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958941" y="4131728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Sensor</a:t>
            </a:r>
            <a:endParaRPr lang="en-US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7305135" y="3770326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7567987" y="3769096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29498" y="2816134"/>
            <a:ext cx="168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361213" y="4397436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361214" y="4131728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Sensor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902941"/>
            <a:ext cx="3835730" cy="3539527"/>
          </a:xfrm>
        </p:spPr>
        <p:txBody>
          <a:bodyPr/>
          <a:lstStyle/>
          <a:p>
            <a:r>
              <a:rPr lang="en-US" dirty="0" smtClean="0"/>
              <a:t>Uses Python to communicate to the device</a:t>
            </a:r>
          </a:p>
          <a:p>
            <a:r>
              <a:rPr lang="en-US" dirty="0" smtClean="0"/>
              <a:t>Python sends a request</a:t>
            </a:r>
          </a:p>
          <a:p>
            <a:r>
              <a:rPr lang="en-US" dirty="0" smtClean="0"/>
              <a:t>Sensor responds</a:t>
            </a:r>
          </a:p>
          <a:p>
            <a:r>
              <a:rPr lang="en-US" dirty="0" smtClean="0"/>
              <a:t>Output written to XML file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50130" y="1413165"/>
            <a:ext cx="4163815" cy="5189204"/>
            <a:chOff x="6175169" y="1721922"/>
            <a:chExt cx="2814452" cy="4904509"/>
          </a:xfrm>
        </p:grpSpPr>
        <p:sp>
          <p:nvSpPr>
            <p:cNvPr id="12" name="TextBox 11"/>
            <p:cNvSpPr txBox="1"/>
            <p:nvPr/>
          </p:nvSpPr>
          <p:spPr>
            <a:xfrm>
              <a:off x="6365174" y="1721922"/>
              <a:ext cx="111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5169" y="2091254"/>
              <a:ext cx="2814452" cy="45351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8941" y="3030939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Rasp Pi</a:t>
              </a:r>
              <a:endParaRPr lang="en-US" dirty="0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58941" y="4131728"/>
              <a:ext cx="1507521" cy="46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Sensor</a:t>
              </a:r>
              <a:endParaRPr lang="en-US" dirty="0" smtClean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7305135" y="3770326"/>
              <a:ext cx="354227" cy="1588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7567987" y="3769096"/>
              <a:ext cx="354227" cy="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– Pi and Server Communication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6270" y="1396314"/>
            <a:ext cx="3693226" cy="3539527"/>
          </a:xfrm>
        </p:spPr>
        <p:txBody>
          <a:bodyPr/>
          <a:lstStyle/>
          <a:p>
            <a:r>
              <a:rPr lang="en-US" dirty="0" smtClean="0"/>
              <a:t>Apache hosts XML file for server to retrieve</a:t>
            </a:r>
          </a:p>
          <a:p>
            <a:r>
              <a:rPr lang="en-US" dirty="0" smtClean="0"/>
              <a:t>Server has different drivers for different devices</a:t>
            </a:r>
          </a:p>
          <a:p>
            <a:r>
              <a:rPr lang="en-US" dirty="0" smtClean="0"/>
              <a:t>Parses XML according to driver</a:t>
            </a:r>
          </a:p>
          <a:p>
            <a:r>
              <a:rPr lang="en-US" dirty="0" smtClean="0"/>
              <a:t>Temperature information handled by server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24398" y="1864139"/>
            <a:ext cx="3895106" cy="4535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3380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</a:t>
            </a:r>
            <a:r>
              <a:rPr lang="en-US" dirty="0" smtClean="0"/>
              <a:t>HP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33804" y="2767144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US" dirty="0" smtClean="0"/>
              <a:t>pache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465561" y="3541188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 flipH="1" flipV="1">
            <a:off x="5728413" y="3539958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033801" y="3787186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Laravel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5400000">
            <a:off x="5465557" y="4552511"/>
            <a:ext cx="354227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H="1" flipV="1">
            <a:off x="5728409" y="4551281"/>
            <a:ext cx="354227" cy="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24398" y="1494807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71951" y="4845007"/>
            <a:ext cx="1507521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mySQL</a:t>
            </a:r>
            <a:endParaRPr lang="en-US" dirty="0" smtClean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671951" y="4170321"/>
            <a:ext cx="640859" cy="5580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671952" y="3904613"/>
            <a:ext cx="904505" cy="8237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085" y="309670"/>
            <a:ext cx="8794988" cy="852380"/>
          </a:xfrm>
        </p:spPr>
        <p:txBody>
          <a:bodyPr>
            <a:normAutofit/>
          </a:bodyPr>
          <a:lstStyle/>
          <a:p>
            <a:r>
              <a:rPr lang="en-US" dirty="0" smtClean="0"/>
              <a:t>Design – Users and Rooms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58140" y="1531918"/>
            <a:ext cx="8087096" cy="1757548"/>
          </a:xfrm>
        </p:spPr>
        <p:txBody>
          <a:bodyPr/>
          <a:lstStyle/>
          <a:p>
            <a:r>
              <a:rPr lang="en-US" dirty="0" smtClean="0"/>
              <a:t>Two current user roles</a:t>
            </a:r>
          </a:p>
          <a:p>
            <a:pPr lvl="1"/>
            <a:r>
              <a:rPr lang="en-US" dirty="0" smtClean="0"/>
              <a:t>Admin</a:t>
            </a:r>
          </a:p>
          <a:p>
            <a:pPr lvl="2"/>
            <a:r>
              <a:rPr lang="en-US" dirty="0" smtClean="0"/>
              <a:t>Permissions to create/edit/delete users/devices/rooms/etc </a:t>
            </a:r>
          </a:p>
          <a:p>
            <a:pPr lvl="1"/>
            <a:r>
              <a:rPr lang="en-US" dirty="0" smtClean="0"/>
              <a:t>User</a:t>
            </a:r>
          </a:p>
          <a:p>
            <a:pPr lvl="2"/>
            <a:r>
              <a:rPr lang="en-US" dirty="0" smtClean="0"/>
              <a:t>Permission to view only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4089" y="3400499"/>
            <a:ext cx="7255823" cy="3174274"/>
            <a:chOff x="973777" y="3342305"/>
            <a:chExt cx="7255823" cy="3174274"/>
          </a:xfrm>
        </p:grpSpPr>
        <p:sp>
          <p:nvSpPr>
            <p:cNvPr id="5" name="TextBox 4"/>
            <p:cNvSpPr txBox="1"/>
            <p:nvPr/>
          </p:nvSpPr>
          <p:spPr>
            <a:xfrm>
              <a:off x="97377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377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Admin 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6566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6566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6566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18317" y="3888570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8317" y="4618304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2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8317" y="5372985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8317" y="6147247"/>
              <a:ext cx="121128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Room 4</a:t>
              </a:r>
              <a:endParaRPr lang="en-US" dirty="0"/>
            </a:p>
          </p:txBody>
        </p:sp>
        <p:cxnSp>
          <p:nvCxnSpPr>
            <p:cNvPr id="32" name="Elbow Connector 31"/>
            <p:cNvCxnSpPr>
              <a:stCxn id="5" idx="1"/>
              <a:endCxn id="23" idx="1"/>
            </p:cNvCxnSpPr>
            <p:nvPr/>
          </p:nvCxnSpPr>
          <p:spPr>
            <a:xfrm rot="10800000" flipH="1" flipV="1">
              <a:off x="973777" y="4073235"/>
              <a:ext cx="6044540" cy="2258677"/>
            </a:xfrm>
            <a:prstGeom prst="bentConnector3">
              <a:avLst>
                <a:gd name="adj1" fmla="val -3782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5" idx="3"/>
              <a:endCxn id="9" idx="1"/>
            </p:cNvCxnSpPr>
            <p:nvPr/>
          </p:nvCxnSpPr>
          <p:spPr>
            <a:xfrm>
              <a:off x="2185060" y="4073236"/>
              <a:ext cx="176150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3"/>
              <a:endCxn id="17" idx="1"/>
            </p:cNvCxnSpPr>
            <p:nvPr/>
          </p:nvCxnSpPr>
          <p:spPr>
            <a:xfrm>
              <a:off x="2185060" y="4073236"/>
              <a:ext cx="1761506" cy="729734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9" idx="3"/>
              <a:endCxn id="20" idx="1"/>
            </p:cNvCxnSpPr>
            <p:nvPr/>
          </p:nvCxnSpPr>
          <p:spPr>
            <a:xfrm>
              <a:off x="5157849" y="4073236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3"/>
              <a:endCxn id="22" idx="1"/>
            </p:cNvCxnSpPr>
            <p:nvPr/>
          </p:nvCxnSpPr>
          <p:spPr>
            <a:xfrm>
              <a:off x="5157849" y="4802970"/>
              <a:ext cx="1860468" cy="754681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7" idx="3"/>
              <a:endCxn id="21" idx="1"/>
            </p:cNvCxnSpPr>
            <p:nvPr/>
          </p:nvCxnSpPr>
          <p:spPr>
            <a:xfrm>
              <a:off x="5157849" y="4802970"/>
              <a:ext cx="1860468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8" idx="3"/>
              <a:endCxn id="23" idx="1"/>
            </p:cNvCxnSpPr>
            <p:nvPr/>
          </p:nvCxnSpPr>
          <p:spPr>
            <a:xfrm>
              <a:off x="5157849" y="5557651"/>
              <a:ext cx="1860468" cy="77426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410691" y="3342305"/>
              <a:ext cx="1140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Creates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91397" y="3342305"/>
              <a:ext cx="146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Assigned To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39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Implementation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6" name="Picture 2" descr="C:\Dropbox\School\Fall 2014\2014-10-20 07.49.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339023" y="1361926"/>
            <a:ext cx="4465954" cy="6161701"/>
          </a:xfrm>
          <a:prstGeom prst="rect">
            <a:avLst/>
          </a:prstGeom>
          <a:noFill/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14400" y="1798320"/>
            <a:ext cx="7315200" cy="4511040"/>
          </a:xfrm>
        </p:spPr>
        <p:txBody>
          <a:bodyPr/>
          <a:lstStyle/>
          <a:p>
            <a:r>
              <a:rPr lang="en-US" dirty="0" smtClean="0"/>
              <a:t>Banana for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2050" name="Picture 2" descr="C:\Dropbox\School\Fall 2014\2014-10-20 07.55.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8816" y="1727595"/>
            <a:ext cx="4846369" cy="520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581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(before)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site on desktop old site and new with bootstrap</a:t>
            </a:r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68" y="1821522"/>
            <a:ext cx="7521232" cy="450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66" y="1248229"/>
            <a:ext cx="7740668" cy="56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4" y="1219150"/>
            <a:ext cx="7780792" cy="56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258" y="1346197"/>
            <a:ext cx="7605485" cy="55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36" y="1320800"/>
            <a:ext cx="7640529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87" y="1241010"/>
            <a:ext cx="7750627" cy="561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" y="1188416"/>
            <a:ext cx="7823200" cy="566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- Client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Western Michigan University</a:t>
            </a:r>
          </a:p>
          <a:p>
            <a:pPr lvl="1"/>
            <a:r>
              <a:rPr lang="en-US" dirty="0" smtClean="0"/>
              <a:t>Dr. John </a:t>
            </a:r>
            <a:r>
              <a:rPr lang="en-US" dirty="0" err="1" smtClean="0"/>
              <a:t>Kapenga</a:t>
            </a:r>
            <a:endParaRPr lang="en-US" dirty="0" smtClean="0"/>
          </a:p>
          <a:p>
            <a:pPr lvl="1"/>
            <a:r>
              <a:rPr lang="en-US" dirty="0" smtClean="0"/>
              <a:t>CS Department</a:t>
            </a:r>
          </a:p>
          <a:p>
            <a:pPr lvl="1"/>
            <a:r>
              <a:rPr lang="en-US" dirty="0" smtClean="0"/>
              <a:t>CAE Center</a:t>
            </a:r>
          </a:p>
        </p:txBody>
      </p:sp>
      <p:pic>
        <p:nvPicPr>
          <p:cNvPr id="2050" name="Picture 2" descr="C:\Users\Lappi5\Desktop\einstei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4280" y="2713047"/>
            <a:ext cx="5180330" cy="3881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890" y="1178980"/>
            <a:ext cx="7836221" cy="567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591"/>
            <a:ext cx="7315200" cy="610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– Desktop (after)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744" y="1407886"/>
            <a:ext cx="8736396" cy="503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Before Bootstrap on Mobile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76614" y="1694023"/>
            <a:ext cx="6790773" cy="4917992"/>
            <a:chOff x="1145256" y="1694023"/>
            <a:chExt cx="6790773" cy="4917992"/>
          </a:xfrm>
        </p:grpSpPr>
        <p:pic>
          <p:nvPicPr>
            <p:cNvPr id="7170" name="Picture 2" descr="https://scontent-b-ord.xx.fbcdn.net/hphotos-xap1/v/t1.0-9/s720x720/10410971_10102584131486702_3033872309699911246_n.jpg?oh=1233819ff33a54ad1f96f1d3f4dcfa86&amp;oe=54F3343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56" y="1694024"/>
              <a:ext cx="2766369" cy="4917991"/>
            </a:xfrm>
            <a:prstGeom prst="rect">
              <a:avLst/>
            </a:prstGeom>
            <a:noFill/>
          </p:spPr>
        </p:pic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9350" y="1694023"/>
              <a:ext cx="2976679" cy="4917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6382" y="1544715"/>
            <a:ext cx="6891236" cy="5313285"/>
            <a:chOff x="735326" y="1544715"/>
            <a:chExt cx="6891236" cy="5313285"/>
          </a:xfrm>
        </p:grpSpPr>
        <p:pic>
          <p:nvPicPr>
            <p:cNvPr id="10242" name="Picture 2" descr="C:\Users\Lappi5\Desktop\Github\Team3.14\Docs\Presentation\2014-11-26 16.54.0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5326" y="1544715"/>
              <a:ext cx="2988723" cy="5313285"/>
            </a:xfrm>
            <a:prstGeom prst="rect">
              <a:avLst/>
            </a:prstGeom>
            <a:noFill/>
          </p:spPr>
        </p:pic>
        <p:pic>
          <p:nvPicPr>
            <p:cNvPr id="10243" name="Picture 3" descr="C:\Users\Lappi5\Desktop\Github\Team3.14\Docs\Presentation\2014-11-26 16.54.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7839" y="1544715"/>
              <a:ext cx="2988723" cy="531328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1267" name="Picture 3" descr="C:\Dropbox\Camera Uploads\2014-11-28 17.30.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8832" y="1463883"/>
            <a:ext cx="2988722" cy="5313284"/>
          </a:xfrm>
          <a:prstGeom prst="rect">
            <a:avLst/>
          </a:prstGeom>
          <a:noFill/>
        </p:spPr>
      </p:pic>
      <p:pic>
        <p:nvPicPr>
          <p:cNvPr id="5" name="Picture 2" descr="C:\Dropbox\Camera Uploads\2014-11-28 17.42.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644" y="1463883"/>
            <a:ext cx="3034191" cy="5394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2290" name="Picture 2" descr="C:\Users\Lappi5\Desktop\Github\Team3.14\Docs\Presentation\2014-11-26 16.55.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94088" cy="5322822"/>
          </a:xfrm>
          <a:prstGeom prst="rect">
            <a:avLst/>
          </a:prstGeom>
          <a:noFill/>
        </p:spPr>
      </p:pic>
      <p:pic>
        <p:nvPicPr>
          <p:cNvPr id="12291" name="Picture 3" descr="C:\Users\Lappi5\Desktop\Github\Team3.14\Docs\Presentation\2014-11-26 16.55.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877" y="1544714"/>
            <a:ext cx="2988723" cy="531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3314" name="Picture 2" descr="C:\Users\Lappi5\Desktop\Github\Team3.14\Docs\Presentation\2014-11-26 16.55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8" y="1544715"/>
            <a:ext cx="2970757" cy="5281345"/>
          </a:xfrm>
          <a:prstGeom prst="rect">
            <a:avLst/>
          </a:prstGeom>
          <a:noFill/>
        </p:spPr>
      </p:pic>
      <p:pic>
        <p:nvPicPr>
          <p:cNvPr id="13315" name="Picture 3" descr="C:\Users\Lappi5\Desktop\Github\Team3.14\Docs\Presentation\2014-11-26 16.55.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6500" y="1544714"/>
            <a:ext cx="2970756" cy="5281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After Bootstrap on Mobile</a:t>
            </a:r>
            <a:endParaRPr lang="en-US" dirty="0"/>
          </a:p>
        </p:txBody>
      </p:sp>
      <p:pic>
        <p:nvPicPr>
          <p:cNvPr id="14338" name="Picture 2" descr="C:\Dropbox\Camera Uploads\2014-11-28 17.37.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629" y="1536409"/>
            <a:ext cx="2975428" cy="5289650"/>
          </a:xfrm>
          <a:prstGeom prst="rect">
            <a:avLst/>
          </a:prstGeom>
          <a:noFill/>
        </p:spPr>
      </p:pic>
      <p:pic>
        <p:nvPicPr>
          <p:cNvPr id="14339" name="Picture 3" descr="C:\Users\Lappi5\Desktop\Github\Team3.14\Docs\Presentation\2014-11-26 16.56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270" y="1544715"/>
            <a:ext cx="2970756" cy="5281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Testing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– What Was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315200" cy="3539527"/>
          </a:xfrm>
        </p:spPr>
        <p:txBody>
          <a:bodyPr/>
          <a:lstStyle/>
          <a:p>
            <a:r>
              <a:rPr lang="en-US" dirty="0" smtClean="0"/>
              <a:t>Laravel built in testing framework</a:t>
            </a:r>
          </a:p>
          <a:p>
            <a:endParaRPr lang="en-US" dirty="0" smtClean="0"/>
          </a:p>
          <a:p>
            <a:r>
              <a:rPr lang="en-US" dirty="0" smtClean="0"/>
              <a:t>Additional PHP testing with </a:t>
            </a:r>
            <a:r>
              <a:rPr lang="en-US" dirty="0" err="1" smtClean="0"/>
              <a:t>PHPUnit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10 virtual sensors for testing</a:t>
            </a:r>
          </a:p>
        </p:txBody>
      </p:sp>
      <p:pic>
        <p:nvPicPr>
          <p:cNvPr id="3074" name="Picture 2" descr="C:\Users\Justin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3623" y="1906905"/>
            <a:ext cx="1535977" cy="136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173893"/>
            <a:ext cx="7315200" cy="1701076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Problems with temperature and humidity in the past</a:t>
            </a:r>
          </a:p>
          <a:p>
            <a:pPr lvl="1"/>
            <a:r>
              <a:rPr lang="en-US" dirty="0" smtClean="0"/>
              <a:t>$500,000  worth of equipment lost due to lack of sensing/alerts</a:t>
            </a:r>
          </a:p>
          <a:p>
            <a:pPr lvl="1"/>
            <a:r>
              <a:rPr lang="en-US" dirty="0" smtClean="0"/>
              <a:t>$50,000  paper roller lost due to oxidation from humidity</a:t>
            </a:r>
          </a:p>
        </p:txBody>
      </p:sp>
      <p:pic>
        <p:nvPicPr>
          <p:cNvPr id="7" name="Picture 2" descr="C:\Users\BuckDich\Desktop\11356270-stand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57" y="2874968"/>
            <a:ext cx="5292985" cy="3884176"/>
          </a:xfrm>
          <a:prstGeom prst="rect">
            <a:avLst/>
          </a:prstGeom>
          <a:noFill/>
        </p:spPr>
      </p:pic>
      <p:pic>
        <p:nvPicPr>
          <p:cNvPr id="8" name="Picture 2" descr="C:\Users\BuckDich\Desktop\DSCN0403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6535" y="2874968"/>
            <a:ext cx="2912977" cy="38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smtClean="0"/>
              <a:t>– Passed Test</a:t>
            </a:r>
            <a:endParaRPr lang="en-US" dirty="0"/>
          </a:p>
        </p:txBody>
      </p:sp>
      <p:pic>
        <p:nvPicPr>
          <p:cNvPr id="6" name="Content Placeholder 5" descr="test_pas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2438400"/>
            <a:ext cx="7741553" cy="3396294"/>
          </a:xfrm>
        </p:spPr>
      </p:pic>
    </p:spTree>
    <p:extLst>
      <p:ext uri="{BB962C8B-B14F-4D97-AF65-F5344CB8AC3E}">
        <p14:creationId xmlns:p14="http://schemas.microsoft.com/office/powerpoint/2010/main" xmlns="" val="6981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Testing – Email Alerts</a:t>
            </a:r>
            <a:endParaRPr lang="en-US" dirty="0"/>
          </a:p>
        </p:txBody>
      </p:sp>
      <p:pic>
        <p:nvPicPr>
          <p:cNvPr id="1026" name="Picture 2" descr="C:\Users\BuckDich\Documents\GitHub\Team3.14\Docs\Presentation\email aler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07" y="1646313"/>
            <a:ext cx="8616948" cy="481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smtClean="0"/>
              <a:t>Testing – </a:t>
            </a:r>
            <a:r>
              <a:rPr lang="en-US" dirty="0" smtClean="0"/>
              <a:t>Text Messages</a:t>
            </a:r>
            <a:endParaRPr lang="en-US" dirty="0"/>
          </a:p>
        </p:txBody>
      </p:sp>
      <p:pic>
        <p:nvPicPr>
          <p:cNvPr id="2050" name="Picture 2" descr="C:\Users\BuckDich\Documents\GitHub\Team3.14\Docs\Presentation\2014-11-30 20.17.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8972" y="1617285"/>
            <a:ext cx="2884195" cy="512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209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544715"/>
            <a:ext cx="7858897" cy="3539527"/>
          </a:xfrm>
        </p:spPr>
        <p:txBody>
          <a:bodyPr>
            <a:normAutofit/>
          </a:bodyPr>
          <a:lstStyle/>
          <a:p>
            <a:r>
              <a:rPr lang="en-US" dirty="0" err="1" smtClean="0"/>
              <a:t>Laravel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Tokens</a:t>
            </a:r>
          </a:p>
          <a:p>
            <a:pPr lvl="1"/>
            <a:r>
              <a:rPr lang="en-US" dirty="0" smtClean="0"/>
              <a:t>Input Sanitization</a:t>
            </a:r>
          </a:p>
          <a:p>
            <a:pPr lvl="1"/>
            <a:r>
              <a:rPr lang="en-US" dirty="0" smtClean="0"/>
              <a:t>XSS</a:t>
            </a:r>
          </a:p>
          <a:p>
            <a:pPr lvl="1"/>
            <a:r>
              <a:rPr lang="en-US" dirty="0" smtClean="0"/>
              <a:t>SQL Injection</a:t>
            </a:r>
          </a:p>
          <a:p>
            <a:pPr lvl="1"/>
            <a:r>
              <a:rPr lang="en-US" dirty="0" smtClean="0"/>
              <a:t>Password Hashing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7410" name="Picture 2" descr="C:\Dropbox\hashed p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331" y="4078286"/>
            <a:ext cx="6383338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Maintenance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All code available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Maintenance will be performed by WMU staff</a:t>
            </a:r>
          </a:p>
          <a:p>
            <a:r>
              <a:rPr lang="en-US" dirty="0" smtClean="0"/>
              <a:t>Repository will be transferred to Dr. </a:t>
            </a:r>
            <a:r>
              <a:rPr lang="en-US" dirty="0" err="1" smtClean="0"/>
              <a:t>Kapenga</a:t>
            </a:r>
            <a:endParaRPr lang="en-US" dirty="0" smtClean="0"/>
          </a:p>
          <a:p>
            <a:r>
              <a:rPr lang="en-US" dirty="0" smtClean="0"/>
              <a:t>User manuals on setup and usage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4145"/>
            <a:ext cx="7315200" cy="840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Maintenance – Future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9309"/>
            <a:ext cx="7315200" cy="4740052"/>
          </a:xfrm>
        </p:spPr>
        <p:txBody>
          <a:bodyPr/>
          <a:lstStyle/>
          <a:p>
            <a:r>
              <a:rPr lang="en-US" dirty="0" smtClean="0"/>
              <a:t>Pi Logging in case of network failure</a:t>
            </a:r>
          </a:p>
          <a:p>
            <a:r>
              <a:rPr lang="en-US" dirty="0" smtClean="0"/>
              <a:t>Server fetch of historical data from Pi</a:t>
            </a:r>
          </a:p>
          <a:p>
            <a:r>
              <a:rPr lang="en-US" dirty="0" smtClean="0"/>
              <a:t>Pi interfacing with GPU/CPU/other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smtClean="0"/>
              <a:t>Master Admin</a:t>
            </a:r>
          </a:p>
          <a:p>
            <a:r>
              <a:rPr lang="en-US" dirty="0" smtClean="0"/>
              <a:t>SSL</a:t>
            </a:r>
          </a:p>
          <a:p>
            <a:r>
              <a:rPr lang="en-US" smtClean="0"/>
              <a:t>Race conditions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Summary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4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4714"/>
            <a:ext cx="7315200" cy="4856085"/>
          </a:xfrm>
        </p:spPr>
        <p:txBody>
          <a:bodyPr>
            <a:normAutofit/>
          </a:bodyPr>
          <a:lstStyle/>
          <a:p>
            <a:r>
              <a:rPr lang="en-US" dirty="0" smtClean="0"/>
              <a:t>Our device is more extensible</a:t>
            </a:r>
          </a:p>
          <a:p>
            <a:r>
              <a:rPr lang="en-US" dirty="0" smtClean="0"/>
              <a:t>Our device cost breakdown as currently tested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$ 35.00</a:t>
            </a:r>
            <a:r>
              <a:rPr lang="en-US" dirty="0" smtClean="0"/>
              <a:t> for the raspberry pi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6.26</a:t>
            </a:r>
            <a:r>
              <a:rPr lang="en-US" dirty="0" smtClean="0"/>
              <a:t> for the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8.70</a:t>
            </a:r>
            <a:r>
              <a:rPr lang="en-US" dirty="0" smtClean="0"/>
              <a:t> for the wireless adaptor (optional)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5.95</a:t>
            </a:r>
            <a:r>
              <a:rPr lang="en-US" dirty="0" smtClean="0"/>
              <a:t> for the SD card 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  6.67</a:t>
            </a:r>
            <a:r>
              <a:rPr lang="en-US" dirty="0" smtClean="0"/>
              <a:t> for the AC Adapter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>
                <a:latin typeface="Courier" pitchFamily="49" charset="0"/>
              </a:rPr>
              <a:t>$ 62.58</a:t>
            </a:r>
            <a:r>
              <a:rPr lang="en-US" dirty="0" smtClean="0"/>
              <a:t> total plus miscellaneous parts for in house sensor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$299.99</a:t>
            </a:r>
            <a:r>
              <a:rPr lang="en-US" dirty="0" smtClean="0"/>
              <a:t> Temperature @</a:t>
            </a:r>
            <a:r>
              <a:rPr lang="en-US" dirty="0" err="1" smtClean="0"/>
              <a:t>lert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edition sensor</a:t>
            </a:r>
          </a:p>
          <a:p>
            <a:r>
              <a:rPr lang="en-US" dirty="0" smtClean="0"/>
              <a:t>Our setup has a offsite central server so that issues with one sensor do not affect ability to see temperature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428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24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5351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Why it Matters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2712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544715"/>
            <a:ext cx="7493330" cy="1915177"/>
          </a:xfrm>
        </p:spPr>
        <p:txBody>
          <a:bodyPr>
            <a:normAutofit/>
          </a:bodyPr>
          <a:lstStyle/>
          <a:p>
            <a:r>
              <a:rPr lang="en-US" dirty="0" smtClean="0"/>
              <a:t>Current server rooms only have one HVAC per room</a:t>
            </a:r>
          </a:p>
          <a:p>
            <a:pPr lvl="1"/>
            <a:r>
              <a:rPr lang="en-US" dirty="0" smtClean="0"/>
              <a:t>2 is optimal for redundancy</a:t>
            </a:r>
          </a:p>
          <a:p>
            <a:r>
              <a:rPr lang="en-US" dirty="0" smtClean="0"/>
              <a:t>Quick response system is needed for protection</a:t>
            </a:r>
          </a:p>
          <a:p>
            <a:pPr lvl="1"/>
            <a:r>
              <a:rPr lang="en-US" dirty="0" smtClean="0"/>
              <a:t>1 hour max delay before critical emergency</a:t>
            </a:r>
          </a:p>
          <a:p>
            <a:pPr lvl="1"/>
            <a:r>
              <a:rPr lang="en-US" dirty="0" smtClean="0"/>
              <a:t>Any increase in temperature reduces life expectancy of equipment</a:t>
            </a:r>
          </a:p>
        </p:txBody>
      </p:sp>
      <p:pic>
        <p:nvPicPr>
          <p:cNvPr id="6" name="Picture 5" descr="IMG_21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435" y="3305513"/>
            <a:ext cx="5071929" cy="33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4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 – Sensing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74520"/>
            <a:ext cx="7315200" cy="3209722"/>
          </a:xfrm>
        </p:spPr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Temperature@lert</a:t>
            </a:r>
            <a:r>
              <a:rPr lang="en-US" dirty="0" smtClean="0"/>
              <a:t> sensor in each server room.</a:t>
            </a:r>
          </a:p>
          <a:p>
            <a:r>
              <a:rPr lang="en-US" dirty="0" smtClean="0"/>
              <a:t>Too few sensors relative due to the high cost of equipment</a:t>
            </a:r>
          </a:p>
          <a:p>
            <a:r>
              <a:rPr lang="en-US" dirty="0" smtClean="0"/>
              <a:t>No central management </a:t>
            </a:r>
            <a:r>
              <a:rPr lang="en-US" dirty="0" smtClean="0"/>
              <a:t>Server (requires manual checking)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Users\Lappi5\Desktop\Github\Team3.14\Docs\Feasability\AlertWiF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02" y="3886200"/>
            <a:ext cx="4368468" cy="2682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31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24297</TotalTime>
  <Words>1486</Words>
  <Application>Microsoft Office PowerPoint</Application>
  <PresentationFormat>On-screen Show (4:3)</PresentationFormat>
  <Paragraphs>401</Paragraphs>
  <Slides>60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Perspective</vt:lpstr>
      <vt:lpstr>Temperature &amp; Humidity Sensing  </vt:lpstr>
      <vt:lpstr>Introduction </vt:lpstr>
      <vt:lpstr>Background  </vt:lpstr>
      <vt:lpstr>Background - Client</vt:lpstr>
      <vt:lpstr>Background – Issues</vt:lpstr>
      <vt:lpstr>Background – Why it Matters</vt:lpstr>
      <vt:lpstr>Background – Why it Matters</vt:lpstr>
      <vt:lpstr>Background – Why it Matters</vt:lpstr>
      <vt:lpstr>Background – Sensing Setup</vt:lpstr>
      <vt:lpstr>Background – Previous Team</vt:lpstr>
      <vt:lpstr>Background – Previous Site</vt:lpstr>
      <vt:lpstr>Background – Unmet Needs</vt:lpstr>
      <vt:lpstr>Design Decisions  </vt:lpstr>
      <vt:lpstr>Design Decisions - Hardware</vt:lpstr>
      <vt:lpstr>Design Decisions - Hardware</vt:lpstr>
      <vt:lpstr>Design Decisions - Hardware</vt:lpstr>
      <vt:lpstr>Design Decisions - Hardware</vt:lpstr>
      <vt:lpstr>Design Decisions - Environment</vt:lpstr>
      <vt:lpstr>Web Framework Market Share</vt:lpstr>
      <vt:lpstr>PHP Framework Market Share</vt:lpstr>
      <vt:lpstr>Design Decisions - Language</vt:lpstr>
      <vt:lpstr>Design Decisions – Site Host</vt:lpstr>
      <vt:lpstr>Design Decisions - Improvement</vt:lpstr>
      <vt:lpstr>Design  </vt:lpstr>
      <vt:lpstr>Design </vt:lpstr>
      <vt:lpstr>Design </vt:lpstr>
      <vt:lpstr>Design – Pi and Sensor Communication</vt:lpstr>
      <vt:lpstr>Design – Pi and Server Communication</vt:lpstr>
      <vt:lpstr>Design – Users and Rooms</vt:lpstr>
      <vt:lpstr>Implementation  </vt:lpstr>
      <vt:lpstr>Implementation</vt:lpstr>
      <vt:lpstr>Implementation</vt:lpstr>
      <vt:lpstr>Implementation – Desktop (before)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– Desktop (after)</vt:lpstr>
      <vt:lpstr>Implementation Before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Implementation After Bootstrap on Mobile</vt:lpstr>
      <vt:lpstr>Testing  </vt:lpstr>
      <vt:lpstr>Testing – What Was Used</vt:lpstr>
      <vt:lpstr>Testing – Passed Test</vt:lpstr>
      <vt:lpstr>Testing – Email Alerts</vt:lpstr>
      <vt:lpstr>Testing – Text Messages</vt:lpstr>
      <vt:lpstr>Security  </vt:lpstr>
      <vt:lpstr>Security </vt:lpstr>
      <vt:lpstr>Maintenance  </vt:lpstr>
      <vt:lpstr>Maintenance</vt:lpstr>
      <vt:lpstr>Maintenance – Future Releases</vt:lpstr>
      <vt:lpstr>Summary  </vt:lpstr>
      <vt:lpstr>Summary</vt:lpstr>
      <vt:lpstr>Questions?</vt:lpstr>
    </vt:vector>
  </TitlesOfParts>
  <Company>WMU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Touchscreens</dc:title>
  <dc:creator>Gorilla Sandwich</dc:creator>
  <cp:lastModifiedBy>Justin</cp:lastModifiedBy>
  <cp:revision>274</cp:revision>
  <dcterms:created xsi:type="dcterms:W3CDTF">2012-10-25T19:38:27Z</dcterms:created>
  <dcterms:modified xsi:type="dcterms:W3CDTF">2014-12-02T00:03:13Z</dcterms:modified>
</cp:coreProperties>
</file>